
<file path=[Content_Types].xml><?xml version="1.0" encoding="utf-8"?>
<Types xmlns="http://schemas.openxmlformats.org/package/2006/content-types">
  <Default Extension="jpeg" ContentType="image/jpeg"/>
  <Default Extension="mp4" ContentType="video/unknown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1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431" autoAdjust="0"/>
    <p:restoredTop sz="94622" autoAdjust="0"/>
  </p:normalViewPr>
  <p:slideViewPr>
    <p:cSldViewPr>
      <p:cViewPr>
        <p:scale>
          <a:sx n="40" d="100"/>
          <a:sy n="40" d="100"/>
        </p:scale>
        <p:origin x="-1092" y="-90"/>
      </p:cViewPr>
      <p:guideLst>
        <p:guide orient="horz" pos="3239"/>
        <p:guide pos="5758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2025-02-20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40.png"  /><Relationship Id="rId4" Type="http://schemas.openxmlformats.org/officeDocument/2006/relationships/image" Target="../media/image41.png"  /><Relationship Id="rId5" Type="http://schemas.openxmlformats.org/officeDocument/2006/relationships/image" Target="../media/image42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42.png"  /><Relationship Id="rId9" Type="http://schemas.openxmlformats.org/officeDocument/2006/relationships/image" Target="../media/image43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3.png"  /><Relationship Id="rId7" Type="http://schemas.openxmlformats.org/officeDocument/2006/relationships/image" Target="../media/image44.png"  /><Relationship Id="rId8" Type="http://schemas.openxmlformats.org/officeDocument/2006/relationships/image" Target="../media/image5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5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5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microsoft.com/office/2007/relationships/media" Target="../media/unknown1.mp4"  /><Relationship Id="rId11" Type="http://schemas.openxmlformats.org/officeDocument/2006/relationships/image" Target="../media/image55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video" Target="../media/unknown1.mp4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3.png"  /><Relationship Id="rId12" Type="http://schemas.openxmlformats.org/officeDocument/2006/relationships/image" Target="../media/image13.png"  /><Relationship Id="rId13" Type="http://schemas.openxmlformats.org/officeDocument/2006/relationships/image" Target="../media/image13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4.png"  /><Relationship Id="rId17" Type="http://schemas.openxmlformats.org/officeDocument/2006/relationships/image" Target="../media/image14.png"  /><Relationship Id="rId18" Type="http://schemas.openxmlformats.org/officeDocument/2006/relationships/image" Target="../media/image14.png"  /><Relationship Id="rId19" Type="http://schemas.openxmlformats.org/officeDocument/2006/relationships/image" Target="../media/image14.png"  /><Relationship Id="rId2" Type="http://schemas.openxmlformats.org/officeDocument/2006/relationships/image" Target="../media/image6.png"  /><Relationship Id="rId20" Type="http://schemas.openxmlformats.org/officeDocument/2006/relationships/image" Target="../media/image14.png"  /><Relationship Id="rId21" Type="http://schemas.openxmlformats.org/officeDocument/2006/relationships/image" Target="../media/image15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0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3.png"  /><Relationship Id="rId16" Type="http://schemas.openxmlformats.org/officeDocument/2006/relationships/image" Target="../media/image20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3.png"  /><Relationship Id="rId2" Type="http://schemas.openxmlformats.org/officeDocument/2006/relationships/image" Target="../media/image16.png"  /><Relationship Id="rId20" Type="http://schemas.openxmlformats.org/officeDocument/2006/relationships/image" Target="../media/image26.png"  /><Relationship Id="rId21" Type="http://schemas.openxmlformats.org/officeDocument/2006/relationships/image" Target="../media/image27.png"  /><Relationship Id="rId22" Type="http://schemas.openxmlformats.org/officeDocument/2006/relationships/image" Target="../media/image28.png"  /><Relationship Id="rId23" Type="http://schemas.openxmlformats.org/officeDocument/2006/relationships/image" Target="../media/image7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1.png"  /><Relationship Id="rId11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3.png"  /><Relationship Id="rId13" Type="http://schemas.openxmlformats.org/officeDocument/2006/relationships/image" Target="../media/image35.png"  /><Relationship Id="rId14" Type="http://schemas.openxmlformats.org/officeDocument/2006/relationships/image" Target="../media/image36.png"  /><Relationship Id="rId15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32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3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37.png"  /><Relationship Id="rId9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a3a3a3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조장 이호연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조원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김진혁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구민우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전유범</a:t>
            </a:r>
            <a:endParaRPr lang="ko-KR" altLang="en-US" sz="18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"</a:t>
            </a:r>
            <a:r>
              <a:rPr lang="en-US" altLang="ko-KR" sz="1900" b="0" i="0" u="none" strike="noStrike">
                <a:solidFill>
                  <a:schemeClr val="lt1"/>
                </a:solidFill>
                <a:latin typeface="Gmarket Sans Medium"/>
              </a:rPr>
              <a:t>Spring Boot, MyBatis, Thymeleaf</a:t>
            </a:r>
            <a:r>
              <a:rPr lang="en-US" altLang="ko-KR" sz="1900" b="0" i="0" u="none" strike="noStrike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를 활용한 </a:t>
            </a:r>
            <a:r>
              <a:rPr lang="ko-KR" altLang="en-US" sz="1900" b="0" i="0" u="none" strike="noStrike">
                <a:solidFill>
                  <a:srgbClr val="ffffff"/>
                </a:solidFill>
                <a:ea typeface="Pretendard Regular"/>
              </a:rPr>
              <a:t>볼펜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 생산 관리 웹사이트 개발"</a:t>
            </a:r>
            <a:endParaRPr lang="ko-KR" sz="1900" b="0" i="0" u="none" strike="noStrike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볼펜생산 관리</a:t>
            </a:r>
            <a:b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</a:b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웹사이트</a:t>
            </a:r>
            <a:endParaRPr lang="ko-KR" altLang="en-US" sz="10800" b="0" i="0" u="none" strike="noStrike" spc="-4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r>
              <a:rPr lang="en-US" sz="21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2100" b="0" i="0" u="none" strike="noStrike">
                <a:solidFill>
                  <a:srgbClr val="5c5c5c"/>
                </a:solidFill>
                <a:latin typeface="Gmarket Sans Medium"/>
              </a:rPr>
              <a:t>onmi Project</a:t>
            </a:r>
            <a:endParaRPr lang="en-US" altLang="ko-KR" sz="21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회원정보 입력 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입력된 정보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유효성 검사 통과 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 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회원가입 성공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메인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144000" y="1104899"/>
            <a:ext cx="8534400" cy="8001000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9677400" y="4533900"/>
            <a:ext cx="7239000" cy="22098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12"/>
          <p:cNvSpPr/>
          <p:nvPr/>
        </p:nvSpPr>
        <p:spPr>
          <a:xfrm>
            <a:off x="9439733" y="4229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"/>
          <p:cNvSpPr/>
          <p:nvPr/>
        </p:nvSpPr>
        <p:spPr>
          <a:xfrm>
            <a:off x="9677400" y="6591300"/>
            <a:ext cx="1295400" cy="6858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12"/>
          <p:cNvSpPr/>
          <p:nvPr/>
        </p:nvSpPr>
        <p:spPr>
          <a:xfrm>
            <a:off x="9448800" y="63627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3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회원가입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DB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에 있는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ID, PassWord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일치시 로그인 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한시간동안 유지되면서 토큰으로 유지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로그아웃시 토큰 강제삭제후 로그아웃완료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4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42" name="타원 12"/>
          <p:cNvSpPr/>
          <p:nvPr/>
        </p:nvSpPr>
        <p:spPr>
          <a:xfrm>
            <a:off x="9601200" y="3467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9973134" y="3589344"/>
            <a:ext cx="6181267" cy="4906956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로그인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원자재 수량을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제품 생산현황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다운로드 기능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클릭시 요소 그래프에 비활성화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페이징 전환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6.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완성된 펜 생산 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7.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목표 생산량 현재 생산량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	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마우스 호버시 수치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%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8209026" y="-571500"/>
            <a:ext cx="9469184" cy="9601429"/>
            <a:chOff x="8209026" y="-571500"/>
            <a:chExt cx="9469184" cy="960142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789400" y="635000"/>
              <a:ext cx="292100" cy="2921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865600" y="-571500"/>
              <a:ext cx="114300" cy="1435100"/>
            </a:xfrm>
            <a:prstGeom prst="rect">
              <a:avLst/>
            </a:prstGeom>
          </p:spPr>
        </p:pic>
        <p:pic>
          <p:nvPicPr>
            <p:cNvPr id="38" name="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39" name="타원 12"/>
            <p:cNvSpPr/>
            <p:nvPr/>
          </p:nvSpPr>
          <p:spPr>
            <a:xfrm>
              <a:off x="11963400" y="1379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0" name="타원 12"/>
            <p:cNvSpPr/>
            <p:nvPr/>
          </p:nvSpPr>
          <p:spPr>
            <a:xfrm>
              <a:off x="15078533" y="1485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11268533" y="4579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8229600" y="2446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8830132" y="5570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4" name=""/>
            <p:cNvSpPr/>
            <p:nvPr/>
          </p:nvSpPr>
          <p:spPr>
            <a:xfrm>
              <a:off x="8458200" y="2781300"/>
              <a:ext cx="2590800" cy="33528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12268200" y="1790700"/>
              <a:ext cx="4114800" cy="6172200"/>
            </a:xfrm>
            <a:prstGeom prst="rect">
              <a:avLst/>
            </a:prstGeom>
            <a:noFill/>
            <a:ln>
              <a:solidFill>
                <a:srgbClr val="eb58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1506200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16687799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9144000" y="57531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14401800" y="62103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15392400" y="1790700"/>
              <a:ext cx="990600" cy="12954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10744200" y="2781300"/>
              <a:ext cx="304800" cy="3048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5" name=""/>
          <p:cNvGrpSpPr/>
          <p:nvPr/>
        </p:nvGrpSpPr>
        <p:grpSpPr>
          <a:xfrm rot="0">
            <a:off x="8209026" y="1108938"/>
            <a:ext cx="9469184" cy="7920990"/>
            <a:chOff x="8209026" y="1108938"/>
            <a:chExt cx="9469184" cy="7920990"/>
          </a:xfrm>
        </p:grpSpPr>
        <p:pic>
          <p:nvPicPr>
            <p:cNvPr id="56" name="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57" name="타원 12"/>
            <p:cNvSpPr/>
            <p:nvPr/>
          </p:nvSpPr>
          <p:spPr>
            <a:xfrm>
              <a:off x="12106733" y="1531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7cc"/>
                  </a:solidFill>
                </a:rPr>
                <a:t>6</a:t>
              </a:r>
              <a:endParaRPr lang="en-US" altLang="ko-KR">
                <a:solidFill>
                  <a:srgbClr val="fff7cc"/>
                </a:solidFill>
              </a:endParaRPr>
            </a:p>
          </p:txBody>
        </p:sp>
        <p:sp>
          <p:nvSpPr>
            <p:cNvPr id="58" name=""/>
            <p:cNvSpPr/>
            <p:nvPr/>
          </p:nvSpPr>
          <p:spPr>
            <a:xfrm>
              <a:off x="12420600" y="1790700"/>
              <a:ext cx="3733800" cy="3810000"/>
            </a:xfrm>
            <a:prstGeom prst="rect">
              <a:avLst/>
            </a:prstGeom>
            <a:noFill/>
            <a:ln>
              <a:solidFill>
                <a:srgbClr val="fff7cc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9" name=""/>
          <p:cNvGrpSpPr/>
          <p:nvPr/>
        </p:nvGrpSpPr>
        <p:grpSpPr>
          <a:xfrm rot="0">
            <a:off x="8209026" y="1108938"/>
            <a:ext cx="9469184" cy="7920990"/>
            <a:chOff x="8001000" y="1183005"/>
            <a:chExt cx="9469184" cy="7920990"/>
          </a:xfrm>
        </p:grpSpPr>
        <p:pic>
          <p:nvPicPr>
            <p:cNvPr id="60" name="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001000" y="1183005"/>
              <a:ext cx="9469184" cy="7920990"/>
            </a:xfrm>
            <a:prstGeom prst="rect">
              <a:avLst/>
            </a:prstGeom>
          </p:spPr>
        </p:pic>
        <p:sp>
          <p:nvSpPr>
            <p:cNvPr id="61" name="타원 12"/>
            <p:cNvSpPr/>
            <p:nvPr/>
          </p:nvSpPr>
          <p:spPr>
            <a:xfrm>
              <a:off x="11734800" y="13335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cea61d"/>
                  </a:solidFill>
                </a:rPr>
                <a:t>7</a:t>
              </a:r>
              <a:endParaRPr lang="en-US" altLang="ko-KR">
                <a:solidFill>
                  <a:srgbClr val="cea61d"/>
                </a:solidFill>
              </a:endParaRPr>
            </a:p>
          </p:txBody>
        </p:sp>
        <p:sp>
          <p:nvSpPr>
            <p:cNvPr id="62" name=""/>
            <p:cNvSpPr/>
            <p:nvPr/>
          </p:nvSpPr>
          <p:spPr>
            <a:xfrm>
              <a:off x="12115800" y="1638300"/>
              <a:ext cx="3962400" cy="3505200"/>
            </a:xfrm>
            <a:prstGeom prst="rect">
              <a:avLst/>
            </a:prstGeom>
            <a:noFill/>
            <a:ln>
              <a:solidFill>
                <a:srgbClr val="cea61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6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6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생산 공정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매출 이익 그래프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다운로드 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재무 데이터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</a:t>
            </a:r>
            <a:r>
              <a:rPr lang="en-US" altLang="ko-KR" sz="2000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드롭박스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원하는 월 선택가능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32" name="타원 12"/>
          <p:cNvSpPr/>
          <p:nvPr/>
        </p:nvSpPr>
        <p:spPr>
          <a:xfrm>
            <a:off x="8382000" y="17907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타원 12"/>
          <p:cNvSpPr/>
          <p:nvPr/>
        </p:nvSpPr>
        <p:spPr>
          <a:xfrm>
            <a:off x="8220532" y="4533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34" name="타원 12"/>
          <p:cNvSpPr/>
          <p:nvPr/>
        </p:nvSpPr>
        <p:spPr>
          <a:xfrm>
            <a:off x="15640466" y="4160286"/>
            <a:ext cx="285333" cy="221213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35" name=""/>
          <p:cNvSpPr/>
          <p:nvPr/>
        </p:nvSpPr>
        <p:spPr>
          <a:xfrm>
            <a:off x="8763000" y="1790700"/>
            <a:ext cx="8839200" cy="2438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8534400" y="4838700"/>
            <a:ext cx="8991600" cy="39624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16011066" y="4381500"/>
            <a:ext cx="1524001" cy="4270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9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0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재무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217" y="1108710"/>
            <a:ext cx="9469184" cy="7920990"/>
          </a:xfrm>
          <a:prstGeom prst="rect">
            <a:avLst/>
          </a:prstGeom>
        </p:spPr>
      </p:pic>
      <p:sp>
        <p:nvSpPr>
          <p:cNvPr id="25" name="타원 12"/>
          <p:cNvSpPr/>
          <p:nvPr/>
        </p:nvSpPr>
        <p:spPr>
          <a:xfrm>
            <a:off x="8987066" y="4976022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ff00"/>
                </a:solidFill>
              </a:rPr>
              <a:t>3</a:t>
            </a:r>
            <a:endParaRPr lang="en-US" altLang="ko-KR">
              <a:solidFill>
                <a:srgbClr val="ffff00"/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10896600" y="1104900"/>
            <a:ext cx="3581400" cy="25146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타원 12"/>
          <p:cNvSpPr/>
          <p:nvPr/>
        </p:nvSpPr>
        <p:spPr>
          <a:xfrm>
            <a:off x="14545133" y="43513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28" name="타원 12"/>
          <p:cNvSpPr/>
          <p:nvPr/>
        </p:nvSpPr>
        <p:spPr>
          <a:xfrm>
            <a:off x="15611933" y="49609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4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중요 공지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(3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개까지 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생성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리스트 출력 클릭시 상세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스크롤 도우미 버튼 클릭시 스크롤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457200" lvl="1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더블 클릭시 스크롤 끝으로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수정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삭제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30" name="타원 12"/>
          <p:cNvSpPr/>
          <p:nvPr/>
        </p:nvSpPr>
        <p:spPr>
          <a:xfrm>
            <a:off x="14020800" y="55705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5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1" name=""/>
          <p:cNvSpPr/>
          <p:nvPr/>
        </p:nvSpPr>
        <p:spPr>
          <a:xfrm>
            <a:off x="14935200" y="4610100"/>
            <a:ext cx="1219200" cy="3048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9144000" y="5372100"/>
            <a:ext cx="6781800" cy="35814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14325600" y="5905500"/>
            <a:ext cx="1600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15925800" y="4914900"/>
            <a:ext cx="304800" cy="41148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타원 12"/>
          <p:cNvSpPr/>
          <p:nvPr/>
        </p:nvSpPr>
        <p:spPr>
          <a:xfrm>
            <a:off x="10354132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3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공지사항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원자재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/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제품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조건 검색 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드록바스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페이지에 표시할 리스트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 모드 수정 삭제 버튼 활성화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작성 버튼 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8209026" y="1104900"/>
            <a:ext cx="9225762" cy="7925029"/>
            <a:chOff x="8209026" y="1104900"/>
            <a:chExt cx="9225762" cy="7925029"/>
          </a:xfrm>
        </p:grpSpPr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209026" y="1108938"/>
              <a:ext cx="9225761" cy="7920990"/>
            </a:xfrm>
            <a:prstGeom prst="rect">
              <a:avLst/>
            </a:prstGeom>
          </p:spPr>
        </p:pic>
        <p:sp>
          <p:nvSpPr>
            <p:cNvPr id="40" name="타원 12"/>
            <p:cNvSpPr/>
            <p:nvPr/>
          </p:nvSpPr>
          <p:spPr>
            <a:xfrm>
              <a:off x="8296733" y="1912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8382000" y="41227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15773400" y="35433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9753600" y="1104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4" name="타원 12"/>
            <p:cNvSpPr/>
            <p:nvPr/>
          </p:nvSpPr>
          <p:spPr>
            <a:xfrm>
              <a:off x="15011400" y="4351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5" name=""/>
            <p:cNvSpPr/>
            <p:nvPr/>
          </p:nvSpPr>
          <p:spPr>
            <a:xfrm>
              <a:off x="10134600" y="1333500"/>
              <a:ext cx="1066800" cy="4572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6154400" y="3695700"/>
              <a:ext cx="1143000" cy="6858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8610600" y="4305300"/>
              <a:ext cx="7543800" cy="4343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15392400" y="4457700"/>
              <a:ext cx="914400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8610600" y="2019300"/>
              <a:ext cx="8686800" cy="1295400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9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grpSp>
        <p:nvGrpSpPr>
          <p:cNvPr id="51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52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53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거래처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540067"/>
            <a:ext cx="17296562" cy="520674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Monmi.mp4">
            <a:hlinkClick r:id="" action="ppaction://media"/>
          </p:cNvPr>
          <p:cNvPicPr>
            <a:picLocks noRo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11"/>
          <a:stretch>
            <a:fillRect/>
          </a:stretch>
        </p:blipFill>
        <p:spPr>
          <a:xfrm>
            <a:off x="493262" y="1116139"/>
            <a:ext cx="17289362" cy="7960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5468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549" y="393699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44800" y="88773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89662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1066800" y="3162300"/>
            <a:ext cx="15849600" cy="5715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JWT를 사용하여 로그인 인증 기능을 구현하였으나,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토큰을 활용한 권한 부여기능이 충분히 반영되지 못한 점이 아쉬운 부분으로 남습니다.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 기능을 사용하여 사용자 역할 또는 권한을 포함하는 구조로 개선하여 보다 세밀한 접근 제어가 가능하도록 보완하고싶었습니다.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우리는 원자재 구매 →  개별 자재 생산 → 자재 결합 → 완성품 생성 → 생산 후 판매 → 판매 내역 및 총 판매량/총수익 집계 → 월별 수익 분석 및 원자재 비용 반영 → 총매출 및 순이익 산출 → 월평균 순이익 계산까지 이어지는 공정을 구축하고자 했습니다.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그러나 현재까지는 완성품 생성까지의 자동화를 완료한 상태이며, 이후 과정인 판매 및 수익 분석 시스템 구축이 미완성된 점이 아쉬운 부분으로 남습니다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데이터베이스 호출 코드의 간략화가 충분하지 않아 과도한 요청이 발생하는 점이 아쉬운 부분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이였으며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 또한 페이지에서 공유하는 알고리즘을 모듈화하지 못해 코드의 간결성을 충분히 확보하지 못한 점이 아쉬운 부분으로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b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실제 운영되는 기업 환경에서는 당일 재고 물량의 마감 기한 초과, 재고의 불량률, 인적 요인으로 인한 자재 생산 차질 등 다양한 변수가 발생할 수 있습니다. 그러나 현재 시스템에서는 이러한 예측 불가능한 요소들을 충분히 반영하지 못한 점이 아쉬움으로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향후 개선을 통해 실제 현장에서 발생하는 다양한 변수들을 고려한 예외 처리 및 대응 방안을 시스템에 적용함으로써, 다음 프로젝트에서는 보다 현실적인 운영이 가능하도록 보완해보고 싶습니다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5245100" y="1409700"/>
            <a:ext cx="7797800" cy="685800"/>
            <a:chOff x="1435100" y="1346200"/>
            <a:chExt cx="7797800" cy="685800"/>
          </a:xfrm>
        </p:grpSpPr>
        <p:sp>
          <p:nvSpPr>
            <p:cNvPr id="43" name="TextBox 16"/>
            <p:cNvSpPr txBox="1"/>
            <p:nvPr/>
          </p:nvSpPr>
          <p:spPr>
            <a:xfrm>
              <a:off x="4318000" y="13462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689100"/>
              <a:ext cx="7797800" cy="3429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99600"/>
                </a:lnSpc>
                <a:defRPr/>
              </a:pPr>
              <a:r>
                <a:rPr lang="ko-KR" altLang="en-US" sz="3500" b="1" i="0" u="none" strike="noStrike" spc="-200">
                  <a:solidFill>
                    <a:srgbClr val="000000"/>
                  </a:solidFill>
                  <a:ea typeface="Gmarket Sans Medium"/>
                </a:rPr>
                <a:t>보완사항및 개선점 </a:t>
              </a:r>
              <a:endParaRPr lang="ko-KR" altLang="en-US" sz="35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5c5c5c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6400" b="0" i="0" u="none" strike="noStrike" spc="-300">
                <a:solidFill>
                  <a:srgbClr val="595959"/>
                </a:solidFill>
                <a:latin typeface="Gmarket Sans Medium"/>
              </a:rPr>
              <a:t>CONTENTS</a:t>
            </a:r>
            <a:endParaRPr lang="en-US" sz="6400" b="0" i="0" u="none" strike="noStrike" spc="-30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2200" y="5118100"/>
            <a:ext cx="6134100" cy="723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5c5c5c"/>
                </a:solidFill>
                <a:ea typeface="Pretendard Regular"/>
              </a:rPr>
              <a:t>볼펜 생산 관리 프로세스의 스마트 자동화 프로젝트</a:t>
            </a:r>
            <a:endParaRPr lang="ko-KR" sz="1900" b="0" i="0" u="none" strike="noStrike">
              <a:solidFill>
                <a:srgbClr val="5c5c5c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목표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2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개발 환경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3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일정 및 계획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4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시스템  구성 및 </a:t>
            </a:r>
            <a:r>
              <a:rPr lang="en-US" altLang="ko-KR" sz="2500" b="0" u="none" strike="noStrike" spc="-100">
                <a:solidFill>
                  <a:srgbClr val="5c5c5c"/>
                </a:solidFill>
                <a:ea typeface="Gmarket Sans Medium"/>
              </a:rPr>
              <a:t>ERD</a:t>
            </a: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설계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5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수행 결과 및 스토리보드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6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latin typeface="Gmarket Sans Medium"/>
              </a:rPr>
              <a:t>보완 사항 및 개선점 기록</a:t>
            </a:r>
            <a:endParaRPr lang="ko-KR" altLang="en-US" sz="2500" b="0" u="none" strike="noStrike" spc="-100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7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프로젝트 기획 의도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1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54900" y="4419600"/>
            <a:ext cx="4064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0900" y="3733800"/>
            <a:ext cx="51054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15300" y="3733800"/>
            <a:ext cx="80518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17800" y="4229100"/>
            <a:ext cx="520700" cy="52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743200" y="43688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36000" y="41021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MyBatis를 활용해 SQL을 유연하게 처리 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데이터베이스와의 연동 최적화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를 통한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 효율적인 관리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 </a:t>
            </a: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70300" y="42926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MyBatis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효율적인 데이터관리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54900" y="6121400"/>
            <a:ext cx="4064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120900" y="5422900"/>
            <a:ext cx="51054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15300" y="5422900"/>
            <a:ext cx="80518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717800" y="5930900"/>
            <a:ext cx="5207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743200" y="6070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636000" y="58039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Thymeleaf를 적용해 코드 가독성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 상승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프론트엔드와 백엔드의 원활한 협업 및 유지보수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670300" y="59944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Thymeleaf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유지보수성 항샹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454900" y="7823200"/>
            <a:ext cx="4064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120900" y="7124700"/>
            <a:ext cx="51054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115300" y="7124700"/>
            <a:ext cx="8051800" cy="152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717800" y="7632700"/>
            <a:ext cx="5207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743200" y="77724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36000" y="75057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 정보를 그래픽 요소로 시각화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데이터를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보다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직관적으로 분석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670300" y="76962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데이터베이스의 시각화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947900" y="7442200"/>
            <a:ext cx="901700" cy="901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4947900" y="5740400"/>
            <a:ext cx="901700" cy="901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4947900" y="4038600"/>
            <a:ext cx="901700" cy="901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기획 의도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54200" y="3530600"/>
            <a:ext cx="14579600" cy="518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6553200" y="6134100"/>
            <a:ext cx="5181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90700" y="6134100"/>
            <a:ext cx="14706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6576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데이터 베이스 설계및 생성</a:t>
            </a:r>
            <a:endParaRPr lang="en-US" sz="2300" b="1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290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마리아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DB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이용한 볼펜의 원자재 및 완성품 관련 테이블 생성 및 관리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효율적인 데이터 관리를 위한 테이블 수정 및 최적화 진행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18288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1</a:t>
            </a:r>
            <a:endParaRPr lang="en-US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91440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2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91440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4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18288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3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9" name="TextBox 22"/>
          <p:cNvSpPr txBox="1"/>
          <p:nvPr/>
        </p:nvSpPr>
        <p:spPr>
          <a:xfrm>
            <a:off x="112014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품목 별 생산량 관리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0" name="TextBox 23"/>
          <p:cNvSpPr txBox="1"/>
          <p:nvPr/>
        </p:nvSpPr>
        <p:spPr>
          <a:xfrm>
            <a:off x="109728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Intellij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활용하여 품목별 생산량을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체계적으로 관리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endParaRPr lang="en-US" altLang="ko-KR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데이터베이스와 연동하여 실시간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생산량 모니터링 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1" name="TextBox 22"/>
          <p:cNvSpPr txBox="1"/>
          <p:nvPr/>
        </p:nvSpPr>
        <p:spPr>
          <a:xfrm>
            <a:off x="36576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종류별 생산량 구분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2" name="TextBox 23"/>
          <p:cNvSpPr txBox="1"/>
          <p:nvPr/>
        </p:nvSpPr>
        <p:spPr>
          <a:xfrm>
            <a:off x="34290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볼펜의 종류에 ᄄᆞ른 생산량 구분 및 데이터 분석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 데이터를 활용한 보고서 제공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112014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하루 생산량 및 불량품 비율 분석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109728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일별 생산량 기록 및 불량품 비율 산출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 시각화를 통한 생산 효율성 평가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8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목표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59" name="Picture 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60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6642100" y="4213517"/>
            <a:ext cx="4991100" cy="312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2379584" y="4213517"/>
            <a:ext cx="4285732" cy="3289299"/>
          </a:xfrm>
          <a:prstGeom prst="rect">
            <a:avLst/>
          </a:prstGeom>
        </p:spPr>
      </p:pic>
      <p:sp>
        <p:nvSpPr>
          <p:cNvPr id="32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개발환경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1256557" y="4214889"/>
            <a:ext cx="4990224" cy="3290811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aphicFrame>
        <p:nvGraphicFramePr>
          <p:cNvPr id="33" name="표 53"/>
          <p:cNvGraphicFramePr>
            <a:graphicFrameLocks noGrp="1"/>
          </p:cNvGraphicFramePr>
          <p:nvPr/>
        </p:nvGraphicFramePr>
        <p:xfrm>
          <a:off x="1295399" y="3238500"/>
          <a:ext cx="15925800" cy="5601800"/>
        </p:xfrm>
        <a:graphic>
          <a:graphicData uri="http://schemas.openxmlformats.org/drawingml/2006/table">
            <a:tbl>
              <a:tblPr firstRow="1">
                <a:tableStyleId>{01A66EDD-3DAB-4C5B-A090-DC80EC1FD486}</a:tableStyleId>
              </a:tblPr>
              <a:tblGrid>
                <a:gridCol w="2647527"/>
                <a:gridCol w="3780691"/>
                <a:gridCol w="6786854"/>
                <a:gridCol w="2710728"/>
              </a:tblGrid>
              <a:tr h="551731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구분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기간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활동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비고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</a:tr>
              <a:tr h="730966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사전 기획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프로젝트 기획 및 주제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아이디어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기본 틀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2.4(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2.5(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수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기초 틀 및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틀 작성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기초 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2.6(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2.17(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생산 공정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거래처 관리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재무 페이지 등 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983667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2.18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스타일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스타일 부분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53344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점검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실행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2.19(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2.20(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오류 수정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웹사이트 실행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,PPT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제작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완료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8552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개발 기간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2.21(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주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일정 및 계획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7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구성도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743200" y="3314700"/>
            <a:ext cx="12344400" cy="5257799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en-US" altLang="ko-KR" sz="5800" b="1" i="0" u="none" strike="noStrike" spc="-200">
                <a:solidFill>
                  <a:srgbClr val="000000"/>
                </a:solidFill>
                <a:ea typeface="Gmarket Sans Medium"/>
              </a:rPr>
              <a:t>ERD</a:t>
            </a: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설계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19399" y="3314700"/>
            <a:ext cx="6705600" cy="5168662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5000" y="4533900"/>
            <a:ext cx="4267200" cy="2173110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pSp>
        <p:nvGrpSpPr>
          <p:cNvPr id="4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1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메인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로그인 팝업 생성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메뉴 팝업 생성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 본문으로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710"/>
            <a:ext cx="9469184" cy="7920990"/>
          </a:xfrm>
          <a:prstGeom prst="rect">
            <a:avLst/>
          </a:prstGeom>
        </p:spPr>
      </p:pic>
      <p:sp>
        <p:nvSpPr>
          <p:cNvPr id="38" name="타원 12"/>
          <p:cNvSpPr/>
          <p:nvPr/>
        </p:nvSpPr>
        <p:spPr>
          <a:xfrm>
            <a:off x="7772400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9" name="타원 12"/>
          <p:cNvSpPr/>
          <p:nvPr/>
        </p:nvSpPr>
        <p:spPr>
          <a:xfrm>
            <a:off x="16078200" y="10747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40" name="타원 12"/>
          <p:cNvSpPr/>
          <p:nvPr/>
        </p:nvSpPr>
        <p:spPr>
          <a:xfrm>
            <a:off x="10201733" y="5676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42" name=""/>
          <p:cNvSpPr/>
          <p:nvPr/>
        </p:nvSpPr>
        <p:spPr>
          <a:xfrm>
            <a:off x="8153400" y="1104900"/>
            <a:ext cx="762000" cy="533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6459200" y="1104900"/>
            <a:ext cx="1219200" cy="4572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10515600" y="5829300"/>
            <a:ext cx="1676400" cy="76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864</ep:Words>
  <ep:PresentationFormat>On-screen Show (4:3)</ep:PresentationFormat>
  <ep:Paragraphs>124</ep:Paragraphs>
  <ep:Slides>17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04</cp:lastModifiedBy>
  <dcterms:modified xsi:type="dcterms:W3CDTF">2025-02-20T07:48:15.655</dcterms:modified>
  <cp:revision>85</cp:revision>
  <cp:version>1000.0000.01</cp:version>
</cp:coreProperties>
</file>